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76" r:id="rId10"/>
    <p:sldMasterId id="2147483678" r:id="rId11"/>
    <p:sldMasterId id="2147483680" r:id="rId12"/>
  </p:sldMasterIdLst>
  <p:notesMasterIdLst>
    <p:notesMasterId r:id="rId44"/>
  </p:notesMasterIdLst>
  <p:sldIdLst>
    <p:sldId id="257" r:id="rId13"/>
    <p:sldId id="313" r:id="rId14"/>
    <p:sldId id="358" r:id="rId15"/>
    <p:sldId id="375" r:id="rId16"/>
    <p:sldId id="385" r:id="rId17"/>
    <p:sldId id="386" r:id="rId18"/>
    <p:sldId id="384" r:id="rId19"/>
    <p:sldId id="387" r:id="rId20"/>
    <p:sldId id="388" r:id="rId21"/>
    <p:sldId id="376" r:id="rId22"/>
    <p:sldId id="377" r:id="rId23"/>
    <p:sldId id="391" r:id="rId24"/>
    <p:sldId id="389" r:id="rId25"/>
    <p:sldId id="392" r:id="rId26"/>
    <p:sldId id="390" r:id="rId27"/>
    <p:sldId id="402" r:id="rId28"/>
    <p:sldId id="401" r:id="rId29"/>
    <p:sldId id="393" r:id="rId30"/>
    <p:sldId id="378" r:id="rId31"/>
    <p:sldId id="379" r:id="rId32"/>
    <p:sldId id="395" r:id="rId33"/>
    <p:sldId id="394" r:id="rId34"/>
    <p:sldId id="380" r:id="rId35"/>
    <p:sldId id="382" r:id="rId36"/>
    <p:sldId id="383" r:id="rId37"/>
    <p:sldId id="396" r:id="rId38"/>
    <p:sldId id="397" r:id="rId39"/>
    <p:sldId id="398" r:id="rId40"/>
    <p:sldId id="399" r:id="rId41"/>
    <p:sldId id="400" r:id="rId42"/>
    <p:sldId id="403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55" autoAdjust="0"/>
  </p:normalViewPr>
  <p:slideViewPr>
    <p:cSldViewPr>
      <p:cViewPr>
        <p:scale>
          <a:sx n="100" d="100"/>
          <a:sy n="100" d="100"/>
        </p:scale>
        <p:origin x="-194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3BC4-71A2-4F72-BCDF-006EB36F38F2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47FF-5CCF-4D3E-9283-7EACBB7E5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4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47FF-5CCF-4D3E-9283-7EACBB7E548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EAA08-D463-4870-8FFC-0F713628A07D}" type="slidenum">
              <a:rPr lang="en-US" altLang="en-US">
                <a:solidFill>
                  <a:srgbClr val="FFFFFF"/>
                </a:solidFill>
              </a:r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4FCFC8-62C4-4CEA-9567-525679157573}" type="slidenum">
              <a:rPr lang="en-US" altLang="zh-CN">
                <a:solidFill>
                  <a:srgbClr val="FFFFFF"/>
                </a:solidFill>
              </a:r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66B8F-E612-4175-9735-EBC002BE928E}" type="slidenum">
              <a:rPr lang="en-US" altLang="zh-CN">
                <a:solidFill>
                  <a:srgbClr val="FFFFFF"/>
                </a:solidFill>
              </a:r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/>
              <a:t>2018/9/23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CD82380-7F13-40C3-B3EF-3B46288EC990}" type="slidenum">
              <a:rPr lang="en-US" altLang="zh-CN" smtClean="0">
                <a:solidFill>
                  <a:srgbClr val="FFFFFF"/>
                </a:solidFill>
              </a:rPr>
              <a:t>‹#›</a:t>
            </a:fld>
            <a:endParaRPr lang="en-US" altLang="zh-CN" smtClean="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5" name="Rectangle 13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6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1575"/>
            <a:ext cx="2895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750"/>
            <a:ext cx="213360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D4A998-198D-4981-8A31-046355465C75}" type="slidenum">
              <a:rPr lang="en-US" altLang="zh-CN">
                <a:solidFill>
                  <a:srgbClr val="FFFFFF"/>
                </a:solidFill>
              </a:r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gy@sustc.edu.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dynamic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2" y="4255713"/>
            <a:ext cx="9160052" cy="26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488315" y="-2286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6600" kern="0" dirty="0" smtClean="0">
                <a:solidFill>
                  <a:schemeClr val="hlink"/>
                </a:solidFill>
                <a:ea typeface="宋体" panose="02010600030101010101" pitchFamily="2" charset="-122"/>
              </a:rPr>
              <a:t>生物动力系统模拟</a:t>
            </a:r>
            <a:endParaRPr lang="en-US" altLang="zh-CN" sz="6600" kern="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07474" y="3424716"/>
            <a:ext cx="1960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dirty="0"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王冠</a:t>
            </a:r>
            <a:r>
              <a:rPr lang="zh-CN" altLang="en-US" sz="1600" dirty="0" smtClean="0"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宇  </a:t>
            </a:r>
            <a:r>
              <a:rPr lang="en-US" altLang="zh-CN" sz="1600" dirty="0">
                <a:ea typeface="宋体" panose="02010600030101010101" pitchFamily="2" charset="-122"/>
                <a:cs typeface="Times New Roman" panose="02020603050405020304" pitchFamily="18" charset="0"/>
              </a:rPr>
              <a:t>18665955633</a:t>
            </a:r>
          </a:p>
          <a:p>
            <a:pPr algn="ctr"/>
            <a:r>
              <a:rPr lang="en-US" altLang="zh-CN" sz="1600" dirty="0" smtClean="0"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wanggy@sustc.edu.cn</a:t>
            </a:r>
            <a:endParaRPr lang="en-US" altLang="zh-CN" sz="16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http://bio.sustc.edu.cn/images/shizi/fujiaoshou_08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0519"/>
            <a:ext cx="28289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19" y="116632"/>
            <a:ext cx="8118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7. </a:t>
            </a:r>
            <a:r>
              <a:rPr lang="en-US" altLang="zh-CN" dirty="0">
                <a:solidFill>
                  <a:prstClr val="black"/>
                </a:solidFill>
              </a:rPr>
              <a:t>Create the file </a:t>
            </a:r>
            <a:r>
              <a:rPr lang="en-US" altLang="zh-CN" b="1" dirty="0">
                <a:solidFill>
                  <a:prstClr val="black"/>
                </a:solidFill>
              </a:rPr>
              <a:t>01_Min.in</a:t>
            </a:r>
            <a:r>
              <a:rPr lang="en-US" altLang="zh-CN" dirty="0">
                <a:solidFill>
                  <a:prstClr val="black"/>
                </a:solidFill>
              </a:rPr>
              <a:t> that includes the following settings for minimization: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09603"/>
            <a:ext cx="3400900" cy="3410426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370" y="1989584"/>
            <a:ext cx="6334630" cy="35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44624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8</a:t>
            </a:r>
            <a:r>
              <a:rPr lang="en-US" altLang="zh-CN" dirty="0">
                <a:solidFill>
                  <a:prstClr val="black"/>
                </a:solidFill>
              </a:rPr>
              <a:t>. Run the minimization of alanine dipeptide with </a:t>
            </a:r>
            <a:r>
              <a:rPr lang="en-US" altLang="zh-CN" b="1" dirty="0">
                <a:solidFill>
                  <a:prstClr val="black"/>
                </a:solidFill>
              </a:rPr>
              <a:t>sander.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937798" cy="46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7" y="1556792"/>
            <a:ext cx="8604216" cy="412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828" y="1062641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Temperature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66186" y="1565198"/>
            <a:ext cx="475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measures kinetic energies of individual atoms. </a:t>
            </a:r>
          </a:p>
          <a:p>
            <a:endParaRPr lang="en-US" dirty="0"/>
          </a:p>
          <a:p>
            <a:r>
              <a:rPr lang="en-US" dirty="0" smtClean="0"/>
              <a:t>It is actually averaged kinetic energy.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78948" y="2789334"/>
            <a:ext cx="424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First we calculate the total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2193" y="3365398"/>
                <a:ext cx="208230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kin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3" y="3365398"/>
                <a:ext cx="2082300" cy="8712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78948" y="4463799"/>
            <a:ext cx="51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Then we divide N to get the average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35997" y="5021582"/>
                <a:ext cx="916918" cy="49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97" y="5021582"/>
                <a:ext cx="916918" cy="497444"/>
              </a:xfrm>
              <a:prstGeom prst="rect">
                <a:avLst/>
              </a:prstGeom>
              <a:blipFill rotWithShape="1">
                <a:blip r:embed="rId3"/>
                <a:stretch>
                  <a:fillRect l="-1333" t="-104938" r="-67333" b="-167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707824" y="5521147"/>
            <a:ext cx="336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It is                 the temperature 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07488" y="5953195"/>
                <a:ext cx="151830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88" y="5953195"/>
                <a:ext cx="1518301" cy="6109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402958" y="5504540"/>
            <a:ext cx="81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almost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20501" y="5953195"/>
                <a:ext cx="1238544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01" y="5953195"/>
                <a:ext cx="1238544" cy="6580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224550" y="273337"/>
            <a:ext cx="1506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Heating</a:t>
            </a:r>
            <a:endParaRPr lang="en-US" altLang="zh-CN" sz="32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75" y="-17630"/>
            <a:ext cx="1065134" cy="1065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9" grpId="0"/>
      <p:bldP spid="8" grpId="0"/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409019"/>
            <a:ext cx="1506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Heating</a:t>
            </a:r>
            <a:endParaRPr lang="en-US" altLang="zh-C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63377" y="1345414"/>
            <a:ext cx="7048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Let the temperature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/>
              <a:t> gradually increase from              to                 .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631929" y="1341222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0 </a:t>
            </a:r>
            <a:r>
              <a:rPr lang="en-US" altLang="zh-CN" sz="2000" dirty="0" smtClean="0"/>
              <a:t>K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64349" y="1137904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300 </a:t>
            </a:r>
            <a:r>
              <a:rPr lang="en-US" altLang="zh-CN" sz="2000" dirty="0" smtClean="0"/>
              <a:t>K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664349" y="1545469"/>
            <a:ext cx="76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310 </a:t>
            </a:r>
            <a:r>
              <a:rPr lang="en-US" altLang="zh-CN" sz="2000" dirty="0" smtClean="0"/>
              <a:t>K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4039" y="2065494"/>
            <a:ext cx="544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Initial crystal structure is static, which corresponds to 0K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346" y="2844262"/>
            <a:ext cx="276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Many target temperatures  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1449" y="3712386"/>
            <a:ext cx="571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              50 K             100K              150 K          …            300 K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1455465" y="4189730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584004" y="4189730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667311" y="4189730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4876450" y="4189730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088060" y="4009710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897815" y="4801798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15" y="4801798"/>
                <a:ext cx="380489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>
            <a:off x="3614267" y="4009710"/>
            <a:ext cx="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458512" y="4810157"/>
                <a:ext cx="45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12" y="4810157"/>
                <a:ext cx="45794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311449" y="5796168"/>
            <a:ext cx="591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How does the algorithm achieves the increase from T to T</a:t>
            </a:r>
            <a:r>
              <a:rPr lang="en-US" altLang="zh-CN" b="1" baseline="-25000" dirty="0" smtClean="0"/>
              <a:t>0</a:t>
            </a:r>
            <a:r>
              <a:rPr lang="en-US" altLang="zh-CN" b="1" dirty="0"/>
              <a:t> ?</a:t>
            </a:r>
            <a:endParaRPr lang="zh-CN" altLang="en-US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3939"/>
            <a:ext cx="337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Basic Computation</a:t>
            </a:r>
            <a:endParaRPr lang="zh-CN" altLang="en-US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28459" cy="9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20" y="2060848"/>
            <a:ext cx="56102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1137"/>
            <a:ext cx="8845015" cy="70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48584"/>
            <a:ext cx="8593818" cy="218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204864"/>
            <a:ext cx="766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Because it is temperature to be discussed, we use velocity for further discussion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79912" y="2639040"/>
                <a:ext cx="1089849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39040"/>
                <a:ext cx="1089849" cy="6164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7099" y="166321"/>
            <a:ext cx="193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Therefore we have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86" y="692696"/>
            <a:ext cx="59817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27648" y="3573016"/>
                <a:ext cx="314259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48" y="3573016"/>
                <a:ext cx="3142591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71315" y="4435969"/>
            <a:ext cx="771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initial positions and velocities given, the evolution of them are determined.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315" y="5076963"/>
            <a:ext cx="7851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we have to control it --- </a:t>
            </a:r>
            <a:r>
              <a:rPr lang="en-US" altLang="zh-CN" dirty="0"/>
              <a:t>Increase the velocity so that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/>
              <a:t> can rise to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aseline="-25000" dirty="0"/>
              <a:t>0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10" name="右箭头 9"/>
          <p:cNvSpPr/>
          <p:nvPr/>
        </p:nvSpPr>
        <p:spPr>
          <a:xfrm>
            <a:off x="1774909" y="5857736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903448" y="5857736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3986755" y="5857736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195894" y="5857736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3407503" y="5857736"/>
            <a:ext cx="0" cy="45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9215" y="6310483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15" y="6310483"/>
                <a:ext cx="38048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 flipH="1">
            <a:off x="3911560" y="5857736"/>
            <a:ext cx="22151" cy="45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79912" y="6318842"/>
                <a:ext cx="45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6318842"/>
                <a:ext cx="45794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05665" y="64485"/>
            <a:ext cx="38285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600" b="1" dirty="0" smtClean="0">
                <a:solidFill>
                  <a:srgbClr val="FFFF00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Negative feedback</a:t>
            </a:r>
            <a:endParaRPr lang="en-US" altLang="zh-CN" sz="3600" b="1" dirty="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580" name="TextBox 1"/>
          <p:cNvSpPr txBox="1">
            <a:spLocks noChangeArrowheads="1"/>
          </p:cNvSpPr>
          <p:nvPr/>
        </p:nvSpPr>
        <p:spPr bwMode="auto">
          <a:xfrm>
            <a:off x="1371600" y="3505200"/>
            <a:ext cx="65381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400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most fundamental regulatory </a:t>
            </a:r>
            <a:r>
              <a:rPr lang="en-US" altLang="zh-CN" sz="2400" dirty="0" smtClean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mechanism</a:t>
            </a:r>
            <a:endParaRPr lang="en-US" altLang="zh-CN" sz="2400" dirty="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Widely used by nature and in the engineering systems</a:t>
            </a:r>
            <a:endParaRPr lang="zh-CN" altLang="en-US" sz="2400" dirty="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67200" y="161234"/>
            <a:ext cx="3366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(to achieve self-limiting)</a:t>
            </a:r>
            <a:endParaRPr lang="en-US" altLang="zh-CN" sz="2400" b="1" dirty="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862263" y="519747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599113" y="519747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5006975"/>
            <a:ext cx="39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40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994400" y="5081587"/>
            <a:ext cx="374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40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曲线连接符 9"/>
          <p:cNvCxnSpPr/>
          <p:nvPr/>
        </p:nvCxnSpPr>
        <p:spPr>
          <a:xfrm rot="5400000">
            <a:off x="4345782" y="4167980"/>
            <a:ext cx="12700" cy="2735263"/>
          </a:xfrm>
          <a:prstGeom prst="curvedConnector3">
            <a:avLst>
              <a:gd name="adj1" fmla="val 606360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200400" y="5311775"/>
            <a:ext cx="2286000" cy="0"/>
          </a:xfrm>
          <a:prstGeom prst="straightConnector1">
            <a:avLst/>
          </a:prstGeom>
          <a:ln w="5715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6712"/>
            <a:ext cx="567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881" y="236443"/>
            <a:ext cx="19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Without feedback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18969" y="908720"/>
                <a:ext cx="93063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969" y="908720"/>
                <a:ext cx="930639" cy="6182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4431337" y="1829911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431337" y="218054"/>
            <a:ext cx="0" cy="1611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431337" y="605775"/>
            <a:ext cx="1656184" cy="1224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70523" y="42110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1577" y="146057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488" y="2324427"/>
            <a:ext cx="157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With feedback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06629" y="3030806"/>
                <a:ext cx="146341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=1−</m:t>
                      </m:r>
                      <m:r>
                        <a:rPr lang="en-US" altLang="zh-CN" b="0" i="1" smtClean="0">
                          <a:latin typeface="Cambria Math"/>
                        </a:rPr>
                        <m:t>𝑘𝑥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29" y="3030806"/>
                <a:ext cx="1463414" cy="6182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4454213" y="4261120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454213" y="2649263"/>
            <a:ext cx="0" cy="1611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93399" y="28523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4453" y="389178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455374" y="3036984"/>
            <a:ext cx="1719808" cy="1230543"/>
          </a:xfrm>
          <a:custGeom>
            <a:avLst/>
            <a:gdLst>
              <a:gd name="connsiteX0" fmla="*/ 0 w 2552700"/>
              <a:gd name="connsiteY0" fmla="*/ 1593497 h 1593497"/>
              <a:gd name="connsiteX1" fmla="*/ 104775 w 2552700"/>
              <a:gd name="connsiteY1" fmla="*/ 1050572 h 1593497"/>
              <a:gd name="connsiteX2" fmla="*/ 257175 w 2552700"/>
              <a:gd name="connsiteY2" fmla="*/ 621947 h 1593497"/>
              <a:gd name="connsiteX3" fmla="*/ 457200 w 2552700"/>
              <a:gd name="connsiteY3" fmla="*/ 374297 h 1593497"/>
              <a:gd name="connsiteX4" fmla="*/ 771525 w 2552700"/>
              <a:gd name="connsiteY4" fmla="*/ 126647 h 1593497"/>
              <a:gd name="connsiteX5" fmla="*/ 1028700 w 2552700"/>
              <a:gd name="connsiteY5" fmla="*/ 40922 h 1593497"/>
              <a:gd name="connsiteX6" fmla="*/ 1362075 w 2552700"/>
              <a:gd name="connsiteY6" fmla="*/ 2822 h 1593497"/>
              <a:gd name="connsiteX7" fmla="*/ 1600200 w 2552700"/>
              <a:gd name="connsiteY7" fmla="*/ 2822 h 1593497"/>
              <a:gd name="connsiteX8" fmla="*/ 2343150 w 2552700"/>
              <a:gd name="connsiteY8" fmla="*/ 2822 h 1593497"/>
              <a:gd name="connsiteX9" fmla="*/ 2552700 w 2552700"/>
              <a:gd name="connsiteY9" fmla="*/ 2822 h 159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2700" h="1593497">
                <a:moveTo>
                  <a:pt x="0" y="1593497"/>
                </a:moveTo>
                <a:cubicBezTo>
                  <a:pt x="30956" y="1402997"/>
                  <a:pt x="61913" y="1212497"/>
                  <a:pt x="104775" y="1050572"/>
                </a:cubicBezTo>
                <a:cubicBezTo>
                  <a:pt x="147638" y="888647"/>
                  <a:pt x="198438" y="734659"/>
                  <a:pt x="257175" y="621947"/>
                </a:cubicBezTo>
                <a:cubicBezTo>
                  <a:pt x="315912" y="509235"/>
                  <a:pt x="371475" y="456847"/>
                  <a:pt x="457200" y="374297"/>
                </a:cubicBezTo>
                <a:cubicBezTo>
                  <a:pt x="542925" y="291747"/>
                  <a:pt x="676275" y="182209"/>
                  <a:pt x="771525" y="126647"/>
                </a:cubicBezTo>
                <a:cubicBezTo>
                  <a:pt x="866775" y="71084"/>
                  <a:pt x="930275" y="61559"/>
                  <a:pt x="1028700" y="40922"/>
                </a:cubicBezTo>
                <a:cubicBezTo>
                  <a:pt x="1127125" y="20285"/>
                  <a:pt x="1266825" y="9172"/>
                  <a:pt x="1362075" y="2822"/>
                </a:cubicBezTo>
                <a:cubicBezTo>
                  <a:pt x="1457325" y="-3528"/>
                  <a:pt x="1600200" y="2822"/>
                  <a:pt x="1600200" y="2822"/>
                </a:cubicBezTo>
                <a:lnTo>
                  <a:pt x="2343150" y="2822"/>
                </a:lnTo>
                <a:lnTo>
                  <a:pt x="2552700" y="282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2" y="4869160"/>
            <a:ext cx="3344322" cy="143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36" y="4773669"/>
            <a:ext cx="3141219" cy="162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07704" y="548680"/>
                <a:ext cx="314259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48680"/>
                <a:ext cx="3142591" cy="6182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903068" y="673137"/>
                <a:ext cx="943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γ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𝑀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68" y="673137"/>
                <a:ext cx="94301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64185" y="1412775"/>
                <a:ext cx="184345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γ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τ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85" y="1412775"/>
                <a:ext cx="1843453" cy="6186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9727" y="2564904"/>
                <a:ext cx="1238544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27" y="2564904"/>
                <a:ext cx="1238544" cy="6580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44916" y="2458304"/>
                <a:ext cx="1987788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916" y="2458304"/>
                <a:ext cx="1987788" cy="8712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44624"/>
            <a:ext cx="7542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9. </a:t>
            </a:r>
            <a:r>
              <a:rPr lang="en-US" altLang="zh-CN" dirty="0">
                <a:solidFill>
                  <a:prstClr val="black"/>
                </a:solidFill>
              </a:rPr>
              <a:t>Create the file </a:t>
            </a:r>
            <a:r>
              <a:rPr lang="en-US" altLang="zh-CN" b="1" dirty="0">
                <a:solidFill>
                  <a:prstClr val="black"/>
                </a:solidFill>
              </a:rPr>
              <a:t>02_Heat.in</a:t>
            </a:r>
            <a:r>
              <a:rPr lang="en-US" altLang="zh-CN" dirty="0">
                <a:solidFill>
                  <a:prstClr val="black"/>
                </a:solidFill>
              </a:rPr>
              <a:t> that includes the following settings for heating: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6549826" cy="471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6075597" cy="468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/>
              <a:t>Molecular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Dynamics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Simulation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endParaRPr lang="en-US" altLang="en-US" sz="28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44" y="44624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10</a:t>
            </a:r>
            <a:r>
              <a:rPr lang="en-US" altLang="zh-CN" dirty="0">
                <a:solidFill>
                  <a:prstClr val="black"/>
                </a:solidFill>
              </a:rPr>
              <a:t>. Run the heating of alanine dipeptide with </a:t>
            </a:r>
            <a:r>
              <a:rPr lang="en-US" altLang="zh-CN" b="1" dirty="0">
                <a:solidFill>
                  <a:prstClr val="black"/>
                </a:solidFill>
              </a:rPr>
              <a:t>sander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2" y="1335063"/>
            <a:ext cx="8018970" cy="229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937798" cy="46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6572758" y="1628800"/>
            <a:ext cx="879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572758" y="836712"/>
            <a:ext cx="792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7164288" y="836712"/>
            <a:ext cx="1099120" cy="4983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19100"/>
            <a:ext cx="90582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/>
              <a:t>Run production </a:t>
            </a:r>
            <a:r>
              <a:rPr lang="en-US" sz="3200" b="1" dirty="0" smtClean="0"/>
              <a:t>MD</a:t>
            </a:r>
            <a:endParaRPr 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76089" y="908720"/>
            <a:ext cx="8460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11. Now </a:t>
            </a:r>
            <a:r>
              <a:rPr lang="en-US" dirty="0"/>
              <a:t>that minimization and heating are complete</a:t>
            </a:r>
            <a:r>
              <a:rPr lang="en-US" dirty="0" smtClean="0"/>
              <a:t>. </a:t>
            </a:r>
          </a:p>
          <a:p>
            <a:r>
              <a:rPr lang="en-US" dirty="0"/>
              <a:t> </a:t>
            </a:r>
            <a:r>
              <a:rPr lang="en-US" dirty="0" smtClean="0"/>
              <a:t>      We </a:t>
            </a:r>
            <a:r>
              <a:rPr lang="en-US" dirty="0"/>
              <a:t>move on to the actual production MD.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" y="2132856"/>
            <a:ext cx="9144000" cy="155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7758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12. </a:t>
            </a:r>
            <a:r>
              <a:rPr lang="en-US" altLang="zh-CN" dirty="0">
                <a:solidFill>
                  <a:prstClr val="black"/>
                </a:solidFill>
              </a:rPr>
              <a:t>Create the file </a:t>
            </a:r>
            <a:r>
              <a:rPr lang="en-US" altLang="zh-CN" b="1" dirty="0">
                <a:solidFill>
                  <a:prstClr val="black"/>
                </a:solidFill>
              </a:rPr>
              <a:t>03_Prod.in</a:t>
            </a:r>
            <a:r>
              <a:rPr lang="en-US" altLang="zh-CN" dirty="0">
                <a:solidFill>
                  <a:prstClr val="black"/>
                </a:solidFill>
              </a:rPr>
              <a:t> with the settings for production MD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462915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52" y="698029"/>
            <a:ext cx="62103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71789" y="2945929"/>
            <a:ext cx="1529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from which file?</a:t>
            </a:r>
            <a:endParaRPr lang="zh-CN" altLang="en-US" sz="1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2" y="3590889"/>
            <a:ext cx="6500478" cy="36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16632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Visualize the </a:t>
            </a:r>
            <a:r>
              <a:rPr lang="en-US" altLang="zh-CN" b="1" dirty="0" smtClean="0">
                <a:solidFill>
                  <a:prstClr val="black"/>
                </a:solidFill>
              </a:rPr>
              <a:t>results</a:t>
            </a:r>
          </a:p>
          <a:p>
            <a:endParaRPr lang="en-US" altLang="zh-CN" b="1" dirty="0">
              <a:solidFill>
                <a:prstClr val="black"/>
              </a:solidFill>
            </a:endParaRPr>
          </a:p>
          <a:p>
            <a:pPr algn="just"/>
            <a:r>
              <a:rPr lang="en-US" altLang="zh-CN" dirty="0">
                <a:solidFill>
                  <a:prstClr val="black"/>
                </a:solidFill>
              </a:rPr>
              <a:t>You've now run an MD simulation. In order to visualize the results, we will now use a program called VMD (Visual Molecular Dynamics). This is a molecular graphics program that can render molecular structures in 3D. VMD not only loads Protein Database (PDB) structure files, but also MD trajectories from many programs.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488607" cy="4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180882" cy="460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61" y="1124744"/>
            <a:ext cx="3913955" cy="445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71" y="4002255"/>
            <a:ext cx="3881066" cy="257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5" y="248215"/>
            <a:ext cx="5844902" cy="361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 flipV="1">
            <a:off x="1236761" y="416166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89089" y="4002255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happened? Why density increases?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4319" y="4586678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implies the volume of Box reduces!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6025" y="5123025"/>
            <a:ext cx="396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in turn implies that after heating, </a:t>
            </a:r>
          </a:p>
          <a:p>
            <a:r>
              <a:rPr lang="en-US" dirty="0" smtClean="0"/>
              <a:t>The pressure is still smaller than that set</a:t>
            </a:r>
          </a:p>
          <a:p>
            <a:r>
              <a:rPr lang="en-US" dirty="0" smtClean="0"/>
              <a:t>for the production phase.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6025" y="6202558"/>
            <a:ext cx="473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the box shrinks so that the pressure increases</a:t>
            </a:r>
          </a:p>
          <a:p>
            <a:r>
              <a:rPr lang="en-US" dirty="0" smtClean="0"/>
              <a:t>to the preset one.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86807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1207" y="44071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71" y="4002255"/>
            <a:ext cx="3881066" cy="257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89089" y="4002255"/>
            <a:ext cx="37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Can this happen?  Density decreases?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4319" y="4586678"/>
            <a:ext cx="304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implies the volume of 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6025" y="5123025"/>
            <a:ext cx="3777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in turn implies that after heating, </a:t>
            </a:r>
          </a:p>
          <a:p>
            <a:r>
              <a:rPr lang="en-US" dirty="0" smtClean="0"/>
              <a:t>The pressure is               than that set</a:t>
            </a:r>
          </a:p>
          <a:p>
            <a:r>
              <a:rPr lang="en-US" dirty="0" smtClean="0"/>
              <a:t>for the production phase.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6025" y="6202558"/>
            <a:ext cx="400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the box                 so that the pressure </a:t>
            </a:r>
          </a:p>
          <a:p>
            <a:r>
              <a:rPr lang="en-US" dirty="0" smtClean="0"/>
              <a:t>to the preset one.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7" y="302363"/>
            <a:ext cx="5943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1187624" y="475071"/>
            <a:ext cx="0" cy="583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41372" y="4558884"/>
            <a:ext cx="105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increases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4339" y="5400024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larger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9764" y="6202558"/>
            <a:ext cx="96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expands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13919" y="6202558"/>
            <a:ext cx="92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reduces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" grpId="0"/>
      <p:bldP spid="4" grpId="0"/>
      <p:bldP spid="6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8370143" cy="53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1057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476672"/>
            <a:ext cx="7128792" cy="6048672"/>
          </a:xfrm>
        </p:spPr>
        <p:txBody>
          <a:bodyPr/>
          <a:lstStyle/>
          <a:p>
            <a:pPr algn="l"/>
            <a:r>
              <a:rPr lang="en-US" altLang="zh-CN" dirty="0" smtClean="0">
                <a:solidFill>
                  <a:srgbClr val="FFC000"/>
                </a:solidFill>
              </a:rPr>
              <a:t>Contents:</a:t>
            </a:r>
          </a:p>
          <a:p>
            <a:pPr algn="l"/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Periodic Boundary Condition (PBC)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Steps of simulation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Middle term exam problems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2" y="3284984"/>
            <a:ext cx="2572583" cy="23488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504" y="116632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RMSD:  </a:t>
            </a:r>
            <a:r>
              <a:rPr lang="en-US" altLang="zh-CN" sz="2400" u="sng" dirty="0" smtClean="0"/>
              <a:t>R</a:t>
            </a:r>
            <a:r>
              <a:rPr lang="en-US" altLang="zh-CN" sz="2400" dirty="0" smtClean="0"/>
              <a:t>oot-</a:t>
            </a:r>
            <a:r>
              <a:rPr lang="en-US" altLang="zh-CN" sz="2400" u="sng" dirty="0" smtClean="0"/>
              <a:t>m</a:t>
            </a:r>
            <a:r>
              <a:rPr lang="en-US" altLang="zh-CN" sz="2400" dirty="0" smtClean="0"/>
              <a:t>ean-</a:t>
            </a:r>
            <a:r>
              <a:rPr lang="en-US" altLang="zh-CN" sz="2400" u="sng" dirty="0" smtClean="0"/>
              <a:t>s</a:t>
            </a:r>
            <a:r>
              <a:rPr lang="en-US" altLang="zh-CN" sz="2400" dirty="0" smtClean="0"/>
              <a:t>quare </a:t>
            </a:r>
            <a:r>
              <a:rPr lang="en-US" altLang="zh-CN" sz="2400" u="sng" dirty="0"/>
              <a:t>d</a:t>
            </a:r>
            <a:r>
              <a:rPr lang="en-US" altLang="zh-CN" sz="2400" dirty="0"/>
              <a:t>eviation of atomic positions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5" y="1196752"/>
            <a:ext cx="3188467" cy="117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16514"/>
            <a:ext cx="5832648" cy="3873243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259632" y="6093296"/>
            <a:ext cx="4896544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952074"/>
            <a:ext cx="5446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Since the next example is a larger protein, we introduce 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How to get protein structure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smtClean="0"/>
              <a:t>PDB files.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251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6. </a:t>
            </a:r>
            <a:r>
              <a:rPr lang="en-US" altLang="zh-CN" dirty="0">
                <a:solidFill>
                  <a:prstClr val="black"/>
                </a:solidFill>
              </a:rPr>
              <a:t>To quit </a:t>
            </a:r>
            <a:r>
              <a:rPr lang="en-US" altLang="zh-CN" dirty="0" err="1">
                <a:solidFill>
                  <a:prstClr val="black"/>
                </a:solidFill>
              </a:rPr>
              <a:t>xLEaP</a:t>
            </a:r>
            <a:r>
              <a:rPr lang="en-US" altLang="zh-CN" dirty="0">
                <a:solidFill>
                  <a:prstClr val="black"/>
                </a:solidFill>
              </a:rPr>
              <a:t> use </a:t>
            </a:r>
            <a:r>
              <a:rPr lang="en-US" altLang="zh-CN" b="1" dirty="0">
                <a:solidFill>
                  <a:prstClr val="black"/>
                </a:solidFill>
              </a:rPr>
              <a:t>quit.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12493"/>
            <a:ext cx="1600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1328986"/>
            <a:ext cx="6635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mtClean="0">
                <a:solidFill>
                  <a:prstClr val="black"/>
                </a:solidFill>
              </a:rPr>
              <a:t>All the above steps are just for preparation </a:t>
            </a:r>
          </a:p>
          <a:p>
            <a:r>
              <a:rPr lang="en-US" altLang="zh-CN" sz="2800" b="1" smtClean="0">
                <a:solidFill>
                  <a:prstClr val="black"/>
                </a:solidFill>
              </a:rPr>
              <a:t>Now let’s get into the real meat.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754" y="2564904"/>
            <a:ext cx="9065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prstClr val="black"/>
                </a:solidFill>
              </a:rPr>
              <a:t>Minimization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2.   Heating </a:t>
            </a:r>
            <a:r>
              <a:rPr lang="en-US" altLang="zh-CN" dirty="0">
                <a:solidFill>
                  <a:prstClr val="black"/>
                </a:solidFill>
              </a:rPr>
              <a:t>with constant volume and temperature (NVT) for 20ps from 0K to </a:t>
            </a:r>
            <a:r>
              <a:rPr lang="en-US" altLang="zh-CN" dirty="0" smtClean="0">
                <a:solidFill>
                  <a:prstClr val="black"/>
                </a:solidFill>
              </a:rPr>
              <a:t>300K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3.    Production </a:t>
            </a:r>
            <a:r>
              <a:rPr lang="en-US" altLang="zh-CN" dirty="0">
                <a:solidFill>
                  <a:prstClr val="black"/>
                </a:solidFill>
              </a:rPr>
              <a:t>MD with constant pressure and temperature (NPT) at 300K and 1atm for 60ps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2440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Minimization</a:t>
            </a:r>
            <a:endParaRPr lang="en-US" altLang="zh-CN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0326" y="828080"/>
            <a:ext cx="265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Why minimization?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14422" y="1516182"/>
            <a:ext cx="630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 initial structure is likely to be </a:t>
            </a:r>
            <a:r>
              <a:rPr lang="en-US" altLang="zh-CN" b="1" dirty="0" smtClean="0"/>
              <a:t>NOT</a:t>
            </a:r>
            <a:r>
              <a:rPr lang="en-US" altLang="zh-CN" dirty="0" smtClean="0"/>
              <a:t> in its most natural structure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4422" y="2204864"/>
            <a:ext cx="568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This can be easily seen from the simplest structure: a bond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294434" y="3072569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318770" y="3072569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546462" y="3324597"/>
            <a:ext cx="302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90699" y="2865983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64366" y="3839291"/>
                <a:ext cx="192796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𝑉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66" y="3839291"/>
                <a:ext cx="1927964" cy="610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265018" y="480642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As long as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1142" y="4794090"/>
                <a:ext cx="843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𝑟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2" y="4794090"/>
                <a:ext cx="84394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059832" y="4806423"/>
            <a:ext cx="17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, it is not natural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92055" y="5476582"/>
            <a:ext cx="636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Therefore, the natural state corresponds to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 = 0, energy </a:t>
            </a:r>
            <a:r>
              <a:rPr lang="en-US" altLang="zh-CN" dirty="0" smtClean="0">
                <a:solidFill>
                  <a:srgbClr val="FF0000"/>
                </a:solidFill>
              </a:rPr>
              <a:t>minimal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92055" y="6093296"/>
            <a:ext cx="749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 begin MD with the most natural structure, one must perform </a:t>
            </a:r>
            <a:r>
              <a:rPr lang="en-US" altLang="zh-CN" dirty="0" smtClean="0">
                <a:solidFill>
                  <a:srgbClr val="FF0000"/>
                </a:solidFill>
              </a:rPr>
              <a:t>minimization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4273" y="4053858"/>
            <a:ext cx="26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if other forces are ignored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74" y="0"/>
            <a:ext cx="387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But the real scenario is not that simple</a:t>
            </a:r>
            <a:endParaRPr lang="zh-CN" altLang="en-US" b="1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08178" y="476672"/>
          <a:ext cx="3600400" cy="3050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Artwork" r:id="rId3" imgW="8753475" imgH="8153400" progId="Adobe.Illustrator.7">
                  <p:embed/>
                </p:oleObj>
              </mc:Choice>
              <mc:Fallback>
                <p:oleObj name="Artwork" r:id="rId3" imgW="8753475" imgH="8153400" progId="Adobe.Illustrator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051" b="4025"/>
                      <a:stretch>
                        <a:fillRect/>
                      </a:stretch>
                    </p:blipFill>
                    <p:spPr bwMode="auto">
                      <a:xfrm>
                        <a:off x="2108178" y="476672"/>
                        <a:ext cx="3600400" cy="3050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8" y="3501008"/>
            <a:ext cx="862870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8887" y="5229200"/>
            <a:ext cx="6036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 The terms are coupled, reduce one would increase another</a:t>
            </a:r>
          </a:p>
          <a:p>
            <a:endParaRPr lang="en-US" altLang="zh-CN" b="1" dirty="0"/>
          </a:p>
          <a:p>
            <a:r>
              <a:rPr lang="en-US" altLang="zh-CN" b="1" dirty="0" smtClean="0"/>
              <a:t>2. The equation is too complex to minimize analytically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3. Numerical minimization is required.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1066800"/>
          </a:xfrm>
        </p:spPr>
        <p:txBody>
          <a:bodyPr/>
          <a:lstStyle/>
          <a:p>
            <a:r>
              <a:rPr lang="en-US" altLang="zh-CN" sz="3200" dirty="0" smtClean="0">
                <a:ea typeface="宋体" panose="02010600030101010101" pitchFamily="2" charset="-122"/>
              </a:rPr>
              <a:t>Numerical methods for minimization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4843735" y="1504901"/>
            <a:ext cx="41306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energy of the system can be calculated using the </a:t>
            </a:r>
            <a:r>
              <a:rPr lang="en-US" altLang="zh-CN" sz="24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forcefield</a:t>
            </a: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The conformation of the system can be altered to find lower energy conformations through a process called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minimization.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98202" y="4467225"/>
            <a:ext cx="907097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Minimization algorithms: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steepest descent (slowly converging – use for highly restrained systems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conjugate gradient (efficient, uses intelligent choices of search direction – use for large systems)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BFGS (quasi-newton variable metric method)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Newton-Raphson (calculates both slope of energy and rate of change)</a:t>
            </a:r>
          </a:p>
        </p:txBody>
      </p:sp>
      <p:grpSp>
        <p:nvGrpSpPr>
          <p:cNvPr id="65541" name="Group 5"/>
          <p:cNvGrpSpPr/>
          <p:nvPr/>
        </p:nvGrpSpPr>
        <p:grpSpPr bwMode="auto">
          <a:xfrm>
            <a:off x="228600" y="1143000"/>
            <a:ext cx="4449763" cy="3200400"/>
            <a:chOff x="144" y="720"/>
            <a:chExt cx="2803" cy="2016"/>
          </a:xfrm>
        </p:grpSpPr>
        <p:graphicFrame>
          <p:nvGraphicFramePr>
            <p:cNvPr id="65542" name="Object 6"/>
            <p:cNvGraphicFramePr>
              <a:graphicFrameLocks noChangeAspect="1"/>
            </p:cNvGraphicFramePr>
            <p:nvPr/>
          </p:nvGraphicFramePr>
          <p:xfrm>
            <a:off x="336" y="960"/>
            <a:ext cx="2406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" name="Artwork" r:id="rId3" imgW="3819525" imgH="2133600" progId="Adobe.Illustrator.7">
                    <p:embed/>
                  </p:oleObj>
                </mc:Choice>
                <mc:Fallback>
                  <p:oleObj name="Artwork" r:id="rId3" imgW="3819525" imgH="2133600" progId="Adobe.Illustrator.7">
                    <p:embed/>
                    <p:pic>
                      <p:nvPicPr>
                        <p:cNvPr id="0" name="图片 1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960"/>
                          <a:ext cx="2406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>
              <a:off x="144" y="2544"/>
              <a:ext cx="27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 flipV="1">
              <a:off x="144" y="768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776" y="2544"/>
              <a:ext cx="11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Conformational change</a:t>
              </a:r>
            </a:p>
          </p:txBody>
        </p:sp>
        <p:sp>
          <p:nvSpPr>
            <p:cNvPr id="65546" name="Text Box 10"/>
            <p:cNvSpPr txBox="1">
              <a:spLocks noChangeArrowheads="1"/>
            </p:cNvSpPr>
            <p:nvPr/>
          </p:nvSpPr>
          <p:spPr bwMode="auto">
            <a:xfrm>
              <a:off x="185" y="720"/>
              <a:ext cx="43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Energy</a:t>
              </a:r>
            </a:p>
          </p:txBody>
        </p:sp>
        <p:sp>
          <p:nvSpPr>
            <p:cNvPr id="65547" name="AutoShape 11"/>
            <p:cNvSpPr>
              <a:spLocks noChangeArrowheads="1"/>
            </p:cNvSpPr>
            <p:nvPr/>
          </p:nvSpPr>
          <p:spPr bwMode="auto">
            <a:xfrm>
              <a:off x="576" y="120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48" name="AutoShape 12"/>
            <p:cNvSpPr>
              <a:spLocks noChangeArrowheads="1"/>
            </p:cNvSpPr>
            <p:nvPr/>
          </p:nvSpPr>
          <p:spPr bwMode="auto">
            <a:xfrm>
              <a:off x="720" y="172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49" name="AutoShape 13"/>
            <p:cNvSpPr>
              <a:spLocks noChangeArrowheads="1"/>
            </p:cNvSpPr>
            <p:nvPr/>
          </p:nvSpPr>
          <p:spPr bwMode="auto">
            <a:xfrm>
              <a:off x="1296" y="220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50" name="AutoShape 14"/>
            <p:cNvSpPr>
              <a:spLocks noChangeArrowheads="1"/>
            </p:cNvSpPr>
            <p:nvPr/>
          </p:nvSpPr>
          <p:spPr bwMode="auto">
            <a:xfrm>
              <a:off x="2016" y="172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51" name="AutoShape 15"/>
            <p:cNvSpPr>
              <a:spLocks noChangeArrowheads="1"/>
            </p:cNvSpPr>
            <p:nvPr/>
          </p:nvSpPr>
          <p:spPr bwMode="auto">
            <a:xfrm>
              <a:off x="1824" y="1104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52" name="Arc 16"/>
            <p:cNvSpPr/>
            <p:nvPr/>
          </p:nvSpPr>
          <p:spPr bwMode="auto">
            <a:xfrm>
              <a:off x="720" y="1248"/>
              <a:ext cx="96" cy="42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656"/>
                <a:gd name="T2" fmla="*/ 21502 w 21600"/>
                <a:gd name="T3" fmla="*/ 23656 h 23656"/>
                <a:gd name="T4" fmla="*/ 0 w 21600"/>
                <a:gd name="T5" fmla="*/ 21600 h 2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65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286"/>
                    <a:pt x="21567" y="22972"/>
                    <a:pt x="21501" y="23655"/>
                  </a:cubicBezTo>
                </a:path>
                <a:path w="21600" h="2365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286"/>
                    <a:pt x="21567" y="22972"/>
                    <a:pt x="21501" y="2365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5553" name="Arc 17"/>
            <p:cNvSpPr/>
            <p:nvPr/>
          </p:nvSpPr>
          <p:spPr bwMode="auto">
            <a:xfrm>
              <a:off x="1968" y="1152"/>
              <a:ext cx="144" cy="52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6146"/>
                <a:gd name="T2" fmla="*/ 21116 w 21600"/>
                <a:gd name="T3" fmla="*/ 26146 h 26146"/>
                <a:gd name="T4" fmla="*/ 0 w 21600"/>
                <a:gd name="T5" fmla="*/ 21600 h 26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614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128"/>
                    <a:pt x="21437" y="24652"/>
                    <a:pt x="21116" y="26146"/>
                  </a:cubicBezTo>
                </a:path>
                <a:path w="21600" h="2614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128"/>
                    <a:pt x="21437" y="24652"/>
                    <a:pt x="21116" y="2614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0260"/>
            <a:ext cx="72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above algorithms are deterministic, usually only lead to local minimums.</a:t>
            </a:r>
            <a:endParaRPr lang="zh-CN" altLang="en-US" dirty="0"/>
          </a:p>
        </p:txBody>
      </p:sp>
      <p:grpSp>
        <p:nvGrpSpPr>
          <p:cNvPr id="3" name="Group 5"/>
          <p:cNvGrpSpPr/>
          <p:nvPr/>
        </p:nvGrpSpPr>
        <p:grpSpPr bwMode="auto">
          <a:xfrm>
            <a:off x="228600" y="1143000"/>
            <a:ext cx="4449763" cy="3200400"/>
            <a:chOff x="144" y="720"/>
            <a:chExt cx="2803" cy="2016"/>
          </a:xfrm>
        </p:grpSpPr>
        <p:graphicFrame>
          <p:nvGraphicFramePr>
            <p:cNvPr id="4" name="Object 6"/>
            <p:cNvGraphicFramePr>
              <a:graphicFrameLocks noChangeAspect="1"/>
            </p:cNvGraphicFramePr>
            <p:nvPr/>
          </p:nvGraphicFramePr>
          <p:xfrm>
            <a:off x="336" y="960"/>
            <a:ext cx="2406" cy="1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Artwork" r:id="rId3" imgW="3819525" imgH="2133600" progId="Adobe.Illustrator.7">
                    <p:embed/>
                  </p:oleObj>
                </mc:Choice>
                <mc:Fallback>
                  <p:oleObj name="Artwork" r:id="rId3" imgW="3819525" imgH="2133600" progId="Adobe.Illustrator.7">
                    <p:embed/>
                    <p:pic>
                      <p:nvPicPr>
                        <p:cNvPr id="0" name="图片 3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960"/>
                          <a:ext cx="2406" cy="1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144" y="2544"/>
              <a:ext cx="27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144" y="768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1776" y="2544"/>
              <a:ext cx="11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Conformational change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85" y="720"/>
              <a:ext cx="43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Energy</a:t>
              </a:r>
            </a:p>
          </p:txBody>
        </p:sp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576" y="120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>
              <a:off x="720" y="172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1" name="AutoShape 13"/>
            <p:cNvSpPr>
              <a:spLocks noChangeArrowheads="1"/>
            </p:cNvSpPr>
            <p:nvPr/>
          </p:nvSpPr>
          <p:spPr bwMode="auto">
            <a:xfrm>
              <a:off x="1296" y="220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2016" y="172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1824" y="1104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4" name="Arc 16"/>
            <p:cNvSpPr/>
            <p:nvPr/>
          </p:nvSpPr>
          <p:spPr bwMode="auto">
            <a:xfrm>
              <a:off x="720" y="1248"/>
              <a:ext cx="96" cy="42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3656"/>
                <a:gd name="T2" fmla="*/ 21502 w 21600"/>
                <a:gd name="T3" fmla="*/ 23656 h 23656"/>
                <a:gd name="T4" fmla="*/ 0 w 21600"/>
                <a:gd name="T5" fmla="*/ 21600 h 23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365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286"/>
                    <a:pt x="21567" y="22972"/>
                    <a:pt x="21501" y="23655"/>
                  </a:cubicBezTo>
                </a:path>
                <a:path w="21600" h="2365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286"/>
                    <a:pt x="21567" y="22972"/>
                    <a:pt x="21501" y="2365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  <p:sp>
          <p:nvSpPr>
            <p:cNvPr id="15" name="Arc 17"/>
            <p:cNvSpPr/>
            <p:nvPr/>
          </p:nvSpPr>
          <p:spPr bwMode="auto">
            <a:xfrm>
              <a:off x="1968" y="1152"/>
              <a:ext cx="144" cy="52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6146"/>
                <a:gd name="T2" fmla="*/ 21116 w 21600"/>
                <a:gd name="T3" fmla="*/ 26146 h 26146"/>
                <a:gd name="T4" fmla="*/ 0 w 21600"/>
                <a:gd name="T5" fmla="*/ 21600 h 26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614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128"/>
                    <a:pt x="21437" y="24652"/>
                    <a:pt x="21116" y="26146"/>
                  </a:cubicBezTo>
                </a:path>
                <a:path w="21600" h="2614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128"/>
                    <a:pt x="21437" y="24652"/>
                    <a:pt x="21116" y="2614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2068" y="5048309"/>
            <a:ext cx="657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Stochastic algorithms can also be used to continue the minimization. </a:t>
            </a:r>
          </a:p>
          <a:p>
            <a:r>
              <a:rPr lang="en-US" altLang="zh-CN" dirty="0" smtClean="0"/>
              <a:t>But this is usually not practiced.</a:t>
            </a:r>
            <a:endParaRPr lang="zh-CN" altLang="en-US" dirty="0"/>
          </a:p>
        </p:txBody>
      </p:sp>
      <p:pic>
        <p:nvPicPr>
          <p:cNvPr id="3124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22" y="1257300"/>
            <a:ext cx="41433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548680"/>
            <a:ext cx="69818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3" y="5431214"/>
            <a:ext cx="352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 example of energy minimization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lank">
  <a:themeElements>
    <a:clrScheme name="Blank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Blank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2_Stream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1009</Words>
  <Application>Microsoft Office PowerPoint</Application>
  <PresentationFormat>全屏显示(4:3)</PresentationFormat>
  <Paragraphs>148</Paragraphs>
  <Slides>31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Office 主题​​</vt:lpstr>
      <vt:lpstr>Default Design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8_Office 主题​​</vt:lpstr>
      <vt:lpstr>9_Office 主题​​</vt:lpstr>
      <vt:lpstr>Blank</vt:lpstr>
      <vt:lpstr>2_Stream</vt:lpstr>
      <vt:lpstr>Artwork</vt:lpstr>
      <vt:lpstr>PowerPoint 演示文稿</vt:lpstr>
      <vt:lpstr>Molecular  Dynamics  Simulation </vt:lpstr>
      <vt:lpstr>PowerPoint 演示文稿</vt:lpstr>
      <vt:lpstr>PowerPoint 演示文稿</vt:lpstr>
      <vt:lpstr>PowerPoint 演示文稿</vt:lpstr>
      <vt:lpstr>PowerPoint 演示文稿</vt:lpstr>
      <vt:lpstr>Numerical methods for minimization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GW</dc:creator>
  <cp:lastModifiedBy>GW</cp:lastModifiedBy>
  <cp:revision>537</cp:revision>
  <dcterms:created xsi:type="dcterms:W3CDTF">2016-09-25T01:57:00Z</dcterms:created>
  <dcterms:modified xsi:type="dcterms:W3CDTF">2018-09-22T17:10:55Z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